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8" r:id="rId3"/>
    <p:sldId id="259" r:id="rId4"/>
    <p:sldId id="265" r:id="rId5"/>
    <p:sldId id="266" r:id="rId6"/>
    <p:sldId id="267" r:id="rId7"/>
    <p:sldId id="269" r:id="rId8"/>
    <p:sldId id="268" r:id="rId9"/>
    <p:sldId id="27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986" autoAdjust="0"/>
  </p:normalViewPr>
  <p:slideViewPr>
    <p:cSldViewPr>
      <p:cViewPr>
        <p:scale>
          <a:sx n="69" d="100"/>
          <a:sy n="69" d="100"/>
        </p:scale>
        <p:origin x="-1416" y="4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2DD77C-DBB2-423E-B8F9-35A1708A544B}" type="datetimeFigureOut">
              <a:rPr lang="en-US" smtClean="0"/>
              <a:pPr/>
              <a:t>4/24/2019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89EA0F-AC15-47A5-AF21-E92CD6723EA9}" type="slidenum">
              <a:rPr lang="en-US" smtClean="0"/>
              <a:pPr/>
              <a:t>‹#›</a:t>
            </a:fld>
            <a:endParaRPr lang="en-US"/>
          </a:p>
        </p:txBody>
      </p:sp>
    </p:spTree>
    <p:extLst>
      <p:ext uri="{BB962C8B-B14F-4D97-AF65-F5344CB8AC3E}">
        <p14:creationId xmlns:p14="http://schemas.microsoft.com/office/powerpoint/2010/main" val="1588422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 is important to understand value from the customer’s perspective before making any attempt to improve. Some companies engage their Kaizen with the purpose of cutting costs and earning more money. This is wrong. Of course, in the long run, if you maximize value and eliminate waste, both from the customer perspective, one of the side effects is that you will actually lower costs and earn more money—it is just not the main purpose!</a:t>
            </a:r>
          </a:p>
          <a:p>
            <a:r>
              <a:rPr lang="en-US" sz="1200" kern="1200" dirty="0" smtClean="0">
                <a:solidFill>
                  <a:schemeClr val="tx1"/>
                </a:solidFill>
                <a:latin typeface="+mn-lt"/>
                <a:ea typeface="+mn-ea"/>
                <a:cs typeface="+mn-cs"/>
              </a:rPr>
              <a:t>Second to understanding your purpose, in the sense of how you provide value to your customers, your next step is to set an improvement goal. It is a good idea to focus your performance efforts on the most valuable aspects, the ones that deliver more value to your customers. If you don’t set any clear goals, the improvement efforts might be clueless, and your people might be improving parts of the process that, from the customer’s perspective, didn’t actually need improvement that badly</a:t>
            </a:r>
            <a:r>
              <a:rPr lang="en-US" sz="1200" kern="1200" baseline="0" dirty="0" smtClean="0">
                <a:solidFill>
                  <a:schemeClr val="tx1"/>
                </a:solidFill>
                <a:latin typeface="+mn-lt"/>
                <a:ea typeface="+mn-ea"/>
                <a:cs typeface="+mn-cs"/>
              </a:rPr>
              <a:t> (</a:t>
            </a:r>
            <a:r>
              <a:rPr lang="en-US" sz="1200" dirty="0" smtClean="0">
                <a:solidFill>
                  <a:schemeClr val="accent3">
                    <a:lumMod val="20000"/>
                    <a:lumOff val="80000"/>
                  </a:schemeClr>
                </a:solidFill>
                <a:latin typeface="Arial" pitchFamily="34" charset="0"/>
                <a:cs typeface="Arial" pitchFamily="34" charset="0"/>
              </a:rPr>
              <a:t>Medinilla, 2014).</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pPr marL="22860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228600" indent="0">
              <a:buNone/>
            </a:pPr>
            <a:endParaRPr lang="en-US" dirty="0"/>
          </a:p>
        </p:txBody>
      </p:sp>
      <p:sp>
        <p:nvSpPr>
          <p:cNvPr id="4" name="Slide Number Placeholder 3"/>
          <p:cNvSpPr>
            <a:spLocks noGrp="1"/>
          </p:cNvSpPr>
          <p:nvPr>
            <p:ph type="sldNum" sz="quarter" idx="10"/>
          </p:nvPr>
        </p:nvSpPr>
        <p:spPr/>
        <p:txBody>
          <a:bodyPr/>
          <a:lstStyle/>
          <a:p>
            <a:fld id="{A189EA0F-AC15-47A5-AF21-E92CD6723EA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smtClean="0">
                <a:solidFill>
                  <a:schemeClr val="tx1"/>
                </a:solidFill>
                <a:latin typeface="+mn-lt"/>
                <a:ea typeface="+mn-ea"/>
                <a:cs typeface="+mn-cs"/>
              </a:rPr>
              <a:t>The interesting thing about the first rule is that Kaizen starts by knowing exactly what you are really doing. there is often a conflict between what the standards say and what people are actually doing. This usually happens because the standard was created by an engineer, manager, or consultant who wrote what he or she believe to be the best way of doing things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and occasionally he/she is right. Standards are meant to stabilize the process before we attempt any improvement. People must get used to working in a similar, standardized way. introducing shared guidelines, procedures, or ways of working helps to stabilize the process before we attempt to improve it. A change in the standard means improvement, or at least that the team is trying to improve. If standards never change, that means that we are doing things the same way over and over. Standards, hence, are a baseline for improvement</a:t>
            </a:r>
            <a:r>
              <a:rPr lang="en-US" sz="1200" kern="1200" baseline="0" dirty="0" smtClean="0">
                <a:solidFill>
                  <a:schemeClr val="tx1"/>
                </a:solidFill>
                <a:latin typeface="+mn-lt"/>
                <a:ea typeface="+mn-ea"/>
                <a:cs typeface="+mn-cs"/>
              </a:rPr>
              <a:t> (</a:t>
            </a:r>
            <a:r>
              <a:rPr lang="en-US" sz="1200" dirty="0" smtClean="0">
                <a:solidFill>
                  <a:schemeClr val="accent3">
                    <a:lumMod val="20000"/>
                    <a:lumOff val="80000"/>
                  </a:schemeClr>
                </a:solidFill>
                <a:latin typeface="Arial" pitchFamily="34" charset="0"/>
                <a:cs typeface="Arial" pitchFamily="34" charset="0"/>
              </a:rPr>
              <a:t>Medinilla, 2014).</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189EA0F-AC15-47A5-AF21-E92CD6723EA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mn-lt"/>
                <a:ea typeface="+mn-ea"/>
                <a:cs typeface="+mn-cs"/>
              </a:rPr>
              <a:t>To improve the chances that other teams learn from any team’s improvement, standards should be made visible. Another reason for constantly visible standards is that people outside the team can check if they are following the standards. No matter how much you insist on the benefits of visual boards, there will be always someone asking if there is no electronic tool they could use to substitute the visual tools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from spreadsheets to really expensive and complex state-of-the-art software or ad hoc developments.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All Agile experts agree that physical team boards are much better to any alternative</a:t>
            </a:r>
            <a:r>
              <a:rPr lang="en-US" sz="1200" kern="1200" baseline="0" dirty="0" smtClean="0">
                <a:solidFill>
                  <a:schemeClr val="tx1"/>
                </a:solidFill>
                <a:latin typeface="+mn-lt"/>
                <a:ea typeface="+mn-ea"/>
                <a:cs typeface="+mn-cs"/>
              </a:rPr>
              <a:t> with </a:t>
            </a:r>
            <a:r>
              <a:rPr lang="en-US" sz="1200" kern="1200" dirty="0" smtClean="0">
                <a:solidFill>
                  <a:schemeClr val="tx1"/>
                </a:solidFill>
                <a:latin typeface="+mn-lt"/>
                <a:ea typeface="+mn-ea"/>
                <a:cs typeface="+mn-cs"/>
              </a:rPr>
              <a:t>several reasons for this: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Real visibility: an electronic tool is only visible when you access it. Most of the time, people will only access it when they need some information, so there is no real ‘Radiation’ of information. You could, of course, invest thousands of dollars in big flat screens.</a:t>
            </a:r>
          </a:p>
          <a:p>
            <a:r>
              <a:rPr lang="en-US" sz="1200" kern="1200" dirty="0" smtClean="0">
                <a:solidFill>
                  <a:schemeClr val="tx1"/>
                </a:solidFill>
                <a:latin typeface="+mn-lt"/>
                <a:ea typeface="+mn-ea"/>
                <a:cs typeface="+mn-cs"/>
              </a:rPr>
              <a:t>Cognitive matters: studies have shown that the engagement of the cognitive mind is much higher when performing hands-on tasks like drawing or handwriting, and is lower when using a keyboard, listening to a speaker, browsing through a report, or staring at a screen.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Team identity: the lack of adaptability and ownership doesn’t help the team create their own identity. Maybe they will grow their identity by other means, but an electronic tool is not likely to contribute in the same way that a physical team space does.</a:t>
            </a:r>
          </a:p>
          <a:p>
            <a:r>
              <a:rPr lang="en-US" sz="1200" kern="1200" dirty="0" smtClean="0">
                <a:solidFill>
                  <a:schemeClr val="tx1"/>
                </a:solidFill>
                <a:latin typeface="+mn-lt"/>
                <a:ea typeface="+mn-ea"/>
                <a:cs typeface="+mn-cs"/>
              </a:rPr>
              <a:t>Sense of ownership: no electronic tool is fully ‘owned’ by a team in the same sense a board is. Some of the best tools out there let the team customize some sort of ‘team space’ or ‘team wiki’.</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Real Collaboration-you could spend thousands of dollars on tactile, electronic tools that let your teams move electronic sticky notes around, but when it comes to creating new charts, lists, posting information, or just writing things on-the-go, nothing beats the simplicity of markers and sticky notes.</a:t>
            </a:r>
          </a:p>
          <a:p>
            <a:r>
              <a:rPr lang="en-US" sz="1200" kern="1200" dirty="0" smtClean="0">
                <a:solidFill>
                  <a:schemeClr val="tx1"/>
                </a:solidFill>
                <a:latin typeface="+mn-lt"/>
                <a:ea typeface="+mn-ea"/>
                <a:cs typeface="+mn-cs"/>
              </a:rPr>
              <a:t>Adaptability- Some teams will need board space for maintenance, some others might need different lanes for service level agreements. Forcing all of them to a common ‘standard’ in order to use an electronic tool is really looking at the world upside down.</a:t>
            </a:r>
          </a:p>
          <a:p>
            <a:r>
              <a:rPr lang="en-US" sz="1200" kern="1200" dirty="0" smtClean="0">
                <a:solidFill>
                  <a:schemeClr val="tx1"/>
                </a:solidFill>
                <a:latin typeface="+mn-lt"/>
                <a:ea typeface="+mn-ea"/>
                <a:cs typeface="+mn-cs"/>
              </a:rPr>
              <a:t>Peer pressure: in the absence of real visibility, there will be no peer pressure on the team. You only know the real power of making your commitments public when you have worked updating a burn-down chart or any other visual progress update tool on a daily basis </a:t>
            </a:r>
            <a:r>
              <a:rPr lang="en-US" sz="1200" kern="1200" baseline="0" dirty="0" smtClean="0">
                <a:solidFill>
                  <a:schemeClr val="tx1"/>
                </a:solidFill>
                <a:latin typeface="+mn-lt"/>
                <a:ea typeface="+mn-ea"/>
                <a:cs typeface="+mn-cs"/>
              </a:rPr>
              <a:t>(</a:t>
            </a:r>
            <a:r>
              <a:rPr lang="en-US" sz="1200" dirty="0" smtClean="0">
                <a:solidFill>
                  <a:schemeClr val="accent3">
                    <a:lumMod val="20000"/>
                    <a:lumOff val="80000"/>
                  </a:schemeClr>
                </a:solidFill>
                <a:latin typeface="Arial" pitchFamily="34" charset="0"/>
                <a:cs typeface="Arial" pitchFamily="34" charset="0"/>
              </a:rPr>
              <a:t>Medinilla, 2014).</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189EA0F-AC15-47A5-AF21-E92CD6723EA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usual advice in Mapping is to start at the delivery of your finished product—or even later, when payment is received—and start mapping backwards until you reach the moment where the order was placed—or even sooner, when the client realized that he had a problem. You get to decide when the clock starts ticking and when to stop it, but the closer to the customer the better.</a:t>
            </a:r>
          </a:p>
          <a:p>
            <a:r>
              <a:rPr lang="en-US" sz="1200" kern="1200" dirty="0" smtClean="0">
                <a:solidFill>
                  <a:schemeClr val="tx1"/>
                </a:solidFill>
                <a:latin typeface="+mn-lt"/>
                <a:ea typeface="+mn-ea"/>
                <a:cs typeface="+mn-cs"/>
              </a:rPr>
              <a:t>Making the value stream visible is a huge step toward Process Kaizen. Not only should the value stream be pictured and published, with all measured data,</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amount of work being performed should also be made visible, so we can spot improvement areas</a:t>
            </a:r>
            <a:r>
              <a:rPr lang="en-US" sz="1200" kern="1200" baseline="0" dirty="0" smtClean="0">
                <a:solidFill>
                  <a:schemeClr val="tx1"/>
                </a:solidFill>
                <a:latin typeface="+mn-lt"/>
                <a:ea typeface="+mn-ea"/>
                <a:cs typeface="+mn-cs"/>
              </a:rPr>
              <a:t> (</a:t>
            </a:r>
            <a:r>
              <a:rPr lang="en-US" sz="1200" dirty="0" smtClean="0">
                <a:solidFill>
                  <a:schemeClr val="accent3">
                    <a:lumMod val="20000"/>
                    <a:lumOff val="80000"/>
                  </a:schemeClr>
                </a:solidFill>
                <a:latin typeface="Arial" pitchFamily="34" charset="0"/>
                <a:cs typeface="Arial" pitchFamily="34" charset="0"/>
              </a:rPr>
              <a:t>Medinilla, 2014).</a:t>
            </a:r>
            <a:endParaRPr lang="en-US" dirty="0"/>
          </a:p>
        </p:txBody>
      </p:sp>
      <p:sp>
        <p:nvSpPr>
          <p:cNvPr id="4" name="Slide Number Placeholder 3"/>
          <p:cNvSpPr>
            <a:spLocks noGrp="1"/>
          </p:cNvSpPr>
          <p:nvPr>
            <p:ph type="sldNum" sz="quarter" idx="10"/>
          </p:nvPr>
        </p:nvSpPr>
        <p:spPr/>
        <p:txBody>
          <a:bodyPr/>
          <a:lstStyle/>
          <a:p>
            <a:fld id="{A189EA0F-AC15-47A5-AF21-E92CD6723EA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Once of the most compelling statements in Lean ecosystems is ‘inventory is waste’. A bunch of unfinished goods and materials, needed only because of our inability to make the process more efficient, is like a hidden bank account—a lot of investment, no returns. It also introduces costs and waste in the form of inventory state, inventory management, and inventory movement.</a:t>
            </a:r>
          </a:p>
          <a:p>
            <a:r>
              <a:rPr lang="en-US" sz="1200" kern="1200" dirty="0" smtClean="0">
                <a:solidFill>
                  <a:schemeClr val="tx1"/>
                </a:solidFill>
                <a:latin typeface="+mn-lt"/>
                <a:ea typeface="+mn-ea"/>
                <a:cs typeface="+mn-cs"/>
              </a:rPr>
              <a:t>Variability can introduce small time-bound queues. If you define your Agile process to handle seven standard-sized requirements per iteration and you suddenly receive 20, a queue will form. Sometimes there is no way to predict this variability, but in other situations people just get used to it and never wonder if there might be a way to reduce such variability.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Lean companies developed Heijunka devices to level workload and reduce variability. The Heijunka devices worked as small queues between production cells that could absorb small local variances in work performance without disturbing the overall production rate. If the variance is too high and it overflows a Heijunka device, it triggers a ‘bottleneck alarm’</a:t>
            </a:r>
            <a:r>
              <a:rPr lang="en-US" sz="1200" kern="1200" baseline="0" dirty="0" smtClean="0">
                <a:solidFill>
                  <a:schemeClr val="tx1"/>
                </a:solidFill>
                <a:latin typeface="+mn-lt"/>
                <a:ea typeface="+mn-ea"/>
                <a:cs typeface="+mn-cs"/>
              </a:rPr>
              <a:t> (</a:t>
            </a:r>
            <a:r>
              <a:rPr lang="en-US" sz="1200" dirty="0" smtClean="0">
                <a:solidFill>
                  <a:schemeClr val="accent3">
                    <a:lumMod val="20000"/>
                    <a:lumOff val="80000"/>
                  </a:schemeClr>
                </a:solidFill>
                <a:latin typeface="Arial" pitchFamily="34" charset="0"/>
                <a:cs typeface="Arial" pitchFamily="34" charset="0"/>
              </a:rPr>
              <a:t>Medinilla, 2014).</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189EA0F-AC15-47A5-AF21-E92CD6723EA9}"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One of the most crucial steps in waste and bottleneck removal is to be able to identify the root causes of the problems. Many times, the symptoms are pretty evident. We are late. The customer is angry. The Five Whys approach will probably expand into different directions. In complex environments, there is not just one single root cause, and hence there is no ‘Silver Bullet’ that will fix our problems. Most likely, there will be several causes working together to create a complex problem, and you might need to work them all at different levels in order to reduce or eliminate the problem.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his business novel The Goal, </a:t>
            </a:r>
            <a:r>
              <a:rPr lang="en-US" sz="1200" kern="1200" dirty="0" err="1" smtClean="0">
                <a:solidFill>
                  <a:schemeClr val="tx1"/>
                </a:solidFill>
                <a:latin typeface="+mn-lt"/>
                <a:ea typeface="+mn-ea"/>
                <a:cs typeface="+mn-cs"/>
              </a:rPr>
              <a:t>Eliyahu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Goldratt</a:t>
            </a:r>
            <a:r>
              <a:rPr lang="en-US" sz="1200" kern="1200" dirty="0" smtClean="0">
                <a:solidFill>
                  <a:schemeClr val="tx1"/>
                </a:solidFill>
                <a:latin typeface="+mn-lt"/>
                <a:ea typeface="+mn-ea"/>
                <a:cs typeface="+mn-cs"/>
              </a:rPr>
              <a:t> proposed what is now known as the Theory of Constraints (TOC). He basically described how the whole system chain will run at the speed of its slowest link, and established three sequential steps in order to eliminate bottlenecks: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Exploit: first, make sure that the bottleneck link is running at its full capacity. Eliminate all low-priority tasks that can be done in other parts of the system. Make sure that the materials or requests coming to this part of the process have good quality and are ready to be worked immediately.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Subordinate: only once you are sure that the bottleneck process is running smoothly and efficiently, make the whole system run at the same pace as this process.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Elevate: if and only if you are sure that the process is really efficient, that the whole system is running at its pace and that there is no spare capacity anywhere, then and only then may you add more resources to the bottle-neck in order to increase the overall system performance and capacity</a:t>
            </a:r>
            <a:r>
              <a:rPr lang="en-US" sz="1200" kern="1200" baseline="0" dirty="0" smtClean="0">
                <a:solidFill>
                  <a:schemeClr val="tx1"/>
                </a:solidFill>
                <a:latin typeface="+mn-lt"/>
                <a:ea typeface="+mn-ea"/>
                <a:cs typeface="+mn-cs"/>
              </a:rPr>
              <a:t> (</a:t>
            </a:r>
            <a:r>
              <a:rPr lang="en-US" sz="1200" dirty="0" smtClean="0">
                <a:solidFill>
                  <a:schemeClr val="accent3">
                    <a:lumMod val="20000"/>
                    <a:lumOff val="80000"/>
                  </a:schemeClr>
                </a:solidFill>
                <a:latin typeface="Arial" pitchFamily="34" charset="0"/>
                <a:cs typeface="Arial" pitchFamily="34" charset="0"/>
              </a:rPr>
              <a:t>Medinilla, 2014).</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189EA0F-AC15-47A5-AF21-E92CD6723EA9}"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Lean and Agile companies start with purpose and understanding of value from customers’ perspectives. Only through a deep, shared understanding of value can we design meaningful improvement strategies and identify the adequate sources of waste.</a:t>
            </a:r>
          </a:p>
          <a:p>
            <a:r>
              <a:rPr lang="en-US" sz="1200" kern="1200" dirty="0" smtClean="0">
                <a:solidFill>
                  <a:schemeClr val="tx1"/>
                </a:solidFill>
                <a:latin typeface="+mn-lt"/>
                <a:ea typeface="+mn-ea"/>
                <a:cs typeface="+mn-cs"/>
              </a:rPr>
              <a:t>The next step to improving your process is actually defining your current process through a set of standards. Those standards are meant to stabilize the process, but should be changed on a regular basis.</a:t>
            </a:r>
          </a:p>
          <a:p>
            <a:r>
              <a:rPr lang="en-US" sz="1200" kern="1200" dirty="0" smtClean="0">
                <a:solidFill>
                  <a:schemeClr val="tx1"/>
                </a:solidFill>
                <a:latin typeface="+mn-lt"/>
                <a:ea typeface="+mn-ea"/>
                <a:cs typeface="+mn-cs"/>
              </a:rPr>
              <a:t>Visual management should be enforced in the Kaizen company. As soon as you visualize work in progress using your value stream visualization, you will also realize the backlogs, queues, and inventories being formed over your whole process—every one of those is a chance to improve.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Kaizen companies must make sure there is a defined process for pointing out issues that need to be improved and bringing up problems, defects, and impediments. For any problem you are able to identify, a root cause analysis process should be run to make sure that we address causes and not symptoms.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Finally, when it comes to the improvement of your Agile process, make sure you understand the underlying reasons for every role, practice, process, or artifact. Being able to perform your favorite framework by the book is a good start if you truly understand the goal of the framework and not only the description of its elements</a:t>
            </a:r>
            <a:r>
              <a:rPr lang="en-US" sz="1200" kern="1200" baseline="0" dirty="0" smtClean="0">
                <a:solidFill>
                  <a:schemeClr val="tx1"/>
                </a:solidFill>
                <a:latin typeface="+mn-lt"/>
                <a:ea typeface="+mn-ea"/>
                <a:cs typeface="+mn-cs"/>
              </a:rPr>
              <a:t> (</a:t>
            </a:r>
            <a:r>
              <a:rPr lang="en-US" sz="1200" dirty="0" smtClean="0">
                <a:solidFill>
                  <a:schemeClr val="accent3">
                    <a:lumMod val="20000"/>
                    <a:lumOff val="80000"/>
                  </a:schemeClr>
                </a:solidFill>
                <a:latin typeface="Arial" pitchFamily="34" charset="0"/>
                <a:cs typeface="Arial" pitchFamily="34" charset="0"/>
              </a:rPr>
              <a:t>Medinilla, 2014).</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189EA0F-AC15-47A5-AF21-E92CD6723EA9}"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4E9929-1697-4A3A-964C-2CB6D2612CA1}" type="datetimeFigureOut">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1416116939"/>
      </p:ext>
    </p:extLst>
  </p:cSld>
  <p:clrMapOvr>
    <a:masterClrMapping/>
  </p:clrMapOvr>
  <p:transition spd="med" advClick="0">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4E9929-1697-4A3A-964C-2CB6D2612CA1}" type="datetimeFigureOut">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73630750"/>
      </p:ext>
    </p:extLst>
  </p:cSld>
  <p:clrMapOvr>
    <a:masterClrMapping/>
  </p:clrMapOvr>
  <p:transition spd="med" advClick="0">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4E9929-1697-4A3A-964C-2CB6D2612CA1}" type="datetimeFigureOut">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733921916"/>
      </p:ext>
    </p:extLst>
  </p:cSld>
  <p:clrMapOvr>
    <a:masterClrMapping/>
  </p:clrMapOvr>
  <p:transition spd="med" advClick="0">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4E9929-1697-4A3A-964C-2CB6D2612CA1}" type="datetimeFigureOut">
              <a:rPr lang="en-US" smtClean="0"/>
              <a:pPr/>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3912480337"/>
      </p:ext>
    </p:extLst>
  </p:cSld>
  <p:clrMapOvr>
    <a:masterClrMapping/>
  </p:clrMapOvr>
  <p:transition spd="med" advClick="0">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4E9929-1697-4A3A-964C-2CB6D2612CA1}" type="datetimeFigureOut">
              <a:rPr lang="en-US" smtClean="0"/>
              <a:pPr/>
              <a:t>4/24/2019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893570149"/>
      </p:ext>
    </p:extLst>
  </p:cSld>
  <p:clrMapOvr>
    <a:masterClrMapping/>
  </p:clrMapOvr>
  <p:transition spd="med" advClick="0">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4E9929-1697-4A3A-964C-2CB6D2612CA1}" type="datetimeFigureOut">
              <a:rPr lang="en-US" smtClean="0"/>
              <a:pPr/>
              <a:t>4/24/2019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976552245"/>
      </p:ext>
    </p:extLst>
  </p:cSld>
  <p:clrMapOvr>
    <a:masterClrMapping/>
  </p:clrMapOvr>
  <p:transition spd="med" advClick="0">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4E9929-1697-4A3A-964C-2CB6D2612CA1}" type="datetimeFigureOut">
              <a:rPr lang="en-US" smtClean="0"/>
              <a:pPr/>
              <a:t>4/24/2019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1737380039"/>
      </p:ext>
    </p:extLst>
  </p:cSld>
  <p:clrMapOvr>
    <a:masterClrMapping/>
  </p:clrMapOvr>
  <p:transition spd="med" advClick="0">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4E9929-1697-4A3A-964C-2CB6D2612CA1}" type="datetimeFigureOut">
              <a:rPr lang="en-US" smtClean="0"/>
              <a:pPr/>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571763445"/>
      </p:ext>
    </p:extLst>
  </p:cSld>
  <p:clrMapOvr>
    <a:masterClrMapping/>
  </p:clrMapOvr>
  <p:transition spd="med" advClick="0">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4E9929-1697-4A3A-964C-2CB6D2612CA1}" type="datetimeFigureOut">
              <a:rPr lang="en-US" smtClean="0"/>
              <a:pPr/>
              <a:t>4/24/2019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2814946060"/>
      </p:ext>
    </p:extLst>
  </p:cSld>
  <p:clrMapOvr>
    <a:masterClrMapping/>
  </p:clrMapOvr>
  <p:transition spd="med" advClick="0">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4E9929-1697-4A3A-964C-2CB6D2612CA1}" type="datetimeFigureOut">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383986435"/>
      </p:ext>
    </p:extLst>
  </p:cSld>
  <p:clrMapOvr>
    <a:masterClrMapping/>
  </p:clrMapOvr>
  <p:transition spd="med" advClick="0">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4E9929-1697-4A3A-964C-2CB6D2612CA1}" type="datetimeFigureOut">
              <a:rPr lang="en-US" smtClean="0"/>
              <a:pPr/>
              <a:t>4/24/2019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9C73C-7850-413C-9E73-A0D52E95AE1D}" type="slidenum">
              <a:rPr lang="en-US" smtClean="0"/>
              <a:pPr/>
              <a:t>‹#›</a:t>
            </a:fld>
            <a:endParaRPr lang="en-US"/>
          </a:p>
        </p:txBody>
      </p:sp>
    </p:spTree>
    <p:extLst>
      <p:ext uri="{BB962C8B-B14F-4D97-AF65-F5344CB8AC3E}">
        <p14:creationId xmlns:p14="http://schemas.microsoft.com/office/powerpoint/2010/main" val="2973719852"/>
      </p:ext>
    </p:extLst>
  </p:cSld>
  <p:clrMapOvr>
    <a:masterClrMapping/>
  </p:clrMapOvr>
  <p:transition spd="med" advClick="0">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4E9929-1697-4A3A-964C-2CB6D2612CA1}" type="datetimeFigureOut">
              <a:rPr lang="en-US" smtClean="0"/>
              <a:pPr/>
              <a:t>4/24/2019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9C73C-7850-413C-9E73-A0D52E95AE1D}" type="slidenum">
              <a:rPr lang="en-US" smtClean="0"/>
              <a:pPr/>
              <a:t>‹#›</a:t>
            </a:fld>
            <a:endParaRPr lang="en-US"/>
          </a:p>
        </p:txBody>
      </p:sp>
    </p:spTree>
    <p:extLst>
      <p:ext uri="{BB962C8B-B14F-4D97-AF65-F5344CB8AC3E}">
        <p14:creationId xmlns:p14="http://schemas.microsoft.com/office/powerpoint/2010/main" val="3326782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00"/>
            <a:ext cx="8458200" cy="3962399"/>
          </a:xfrm>
        </p:spPr>
        <p:txBody>
          <a:bodyPr>
            <a:normAutofit/>
          </a:bodyPr>
          <a:lstStyle/>
          <a:p>
            <a:pPr>
              <a:lnSpc>
                <a:spcPct val="150000"/>
              </a:lnSpc>
            </a:pPr>
            <a:r>
              <a:rPr lang="en-US" dirty="0" smtClean="0"/>
              <a:t>Chapter 5- Process Kaizen</a:t>
            </a:r>
            <a:br>
              <a:rPr lang="en-US" dirty="0" smtClean="0"/>
            </a:br>
            <a:endParaRPr lang="en-US" dirty="0"/>
          </a:p>
        </p:txBody>
      </p:sp>
      <p:cxnSp>
        <p:nvCxnSpPr>
          <p:cNvPr id="5" name="Elbow Connector 4"/>
          <p:cNvCxnSpPr/>
          <p:nvPr/>
        </p:nvCxnSpPr>
        <p:spPr>
          <a:xfrm rot="16200000" flipH="1">
            <a:off x="3657600" y="3276600"/>
            <a:ext cx="1295400" cy="1143000"/>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7222652"/>
      </p:ext>
    </p:extLst>
  </p:cSld>
  <p:clrMapOvr>
    <a:masterClrMapping/>
  </p:clrMapOvr>
  <p:transition spd="med" advClick="0">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5867400" cy="762000"/>
          </a:xfrm>
        </p:spPr>
        <p:txBody>
          <a:bodyPr/>
          <a:lstStyle/>
          <a:p>
            <a:r>
              <a:rPr lang="en-US" dirty="0" smtClean="0"/>
              <a:t>Process Improvement</a:t>
            </a:r>
            <a:endParaRPr lang="en-US" dirty="0"/>
          </a:p>
        </p:txBody>
      </p:sp>
      <p:sp>
        <p:nvSpPr>
          <p:cNvPr id="3" name="Content Placeholder 2"/>
          <p:cNvSpPr>
            <a:spLocks noGrp="1"/>
          </p:cNvSpPr>
          <p:nvPr>
            <p:ph idx="1"/>
          </p:nvPr>
        </p:nvSpPr>
        <p:spPr>
          <a:xfrm>
            <a:off x="228600" y="762000"/>
            <a:ext cx="8686800" cy="5867400"/>
          </a:xfrm>
          <a:effectLst>
            <a:glow rad="101600">
              <a:schemeClr val="accent2">
                <a:satMod val="175000"/>
                <a:alpha val="40000"/>
              </a:schemeClr>
            </a:glow>
          </a:effectLst>
        </p:spPr>
        <p:txBody>
          <a:bodyPr>
            <a:normAutofit/>
          </a:bodyPr>
          <a:lstStyle/>
          <a:p>
            <a:pPr>
              <a:lnSpc>
                <a:spcPct val="200000"/>
              </a:lnSpc>
              <a:buFont typeface="Wingdings" pitchFamily="2" charset="2"/>
              <a:buChar char="Ø"/>
            </a:pPr>
            <a:r>
              <a:rPr lang="en-US" sz="2000" dirty="0" smtClean="0">
                <a:solidFill>
                  <a:schemeClr val="bg1"/>
                </a:solidFill>
                <a:latin typeface="Arial" pitchFamily="34" charset="0"/>
                <a:cs typeface="Arial" pitchFamily="34" charset="0"/>
              </a:rPr>
              <a:t>Process improvement is crucial for any firm to generate results.</a:t>
            </a:r>
          </a:p>
          <a:p>
            <a:pPr>
              <a:lnSpc>
                <a:spcPct val="200000"/>
              </a:lnSpc>
              <a:buFont typeface="Wingdings" pitchFamily="2" charset="2"/>
              <a:buChar char="Ø"/>
            </a:pPr>
            <a:r>
              <a:rPr lang="en-US" sz="2000" dirty="0" smtClean="0">
                <a:solidFill>
                  <a:schemeClr val="bg1"/>
                </a:solidFill>
                <a:latin typeface="Arial" pitchFamily="34" charset="0"/>
                <a:cs typeface="Arial" pitchFamily="34" charset="0"/>
              </a:rPr>
              <a:t>Start with understanding value from the perspective of customers.</a:t>
            </a:r>
          </a:p>
          <a:p>
            <a:pPr>
              <a:lnSpc>
                <a:spcPct val="200000"/>
              </a:lnSpc>
              <a:buFont typeface="Wingdings" pitchFamily="2" charset="2"/>
              <a:buChar char="Ø"/>
            </a:pPr>
            <a:r>
              <a:rPr lang="en-US" sz="2000" dirty="0" smtClean="0">
                <a:solidFill>
                  <a:schemeClr val="bg1"/>
                </a:solidFill>
                <a:latin typeface="Arial" pitchFamily="34" charset="0"/>
                <a:cs typeface="Arial" pitchFamily="34" charset="0"/>
              </a:rPr>
              <a:t>Maximizing value and eliminating waste will lead to lower cost; more money earned.</a:t>
            </a:r>
          </a:p>
          <a:p>
            <a:pPr>
              <a:lnSpc>
                <a:spcPct val="200000"/>
              </a:lnSpc>
              <a:buFont typeface="Wingdings" pitchFamily="2" charset="2"/>
              <a:buChar char="Ø"/>
            </a:pPr>
            <a:r>
              <a:rPr lang="en-US" sz="2000" dirty="0" smtClean="0">
                <a:solidFill>
                  <a:schemeClr val="bg1"/>
                </a:solidFill>
                <a:latin typeface="Arial" pitchFamily="34" charset="0"/>
                <a:cs typeface="Arial" pitchFamily="34" charset="0"/>
              </a:rPr>
              <a:t>Cutting cost and earning more should just not be the main purpose of the company; focus should be on value.</a:t>
            </a:r>
          </a:p>
          <a:p>
            <a:pPr>
              <a:lnSpc>
                <a:spcPct val="200000"/>
              </a:lnSpc>
              <a:buFont typeface="Wingdings" pitchFamily="2" charset="2"/>
              <a:buChar char="Ø"/>
            </a:pPr>
            <a:r>
              <a:rPr lang="en-US" sz="2000" dirty="0" smtClean="0">
                <a:solidFill>
                  <a:schemeClr val="bg1"/>
                </a:solidFill>
                <a:latin typeface="Arial" pitchFamily="34" charset="0"/>
                <a:cs typeface="Arial" pitchFamily="34" charset="0"/>
              </a:rPr>
              <a:t>Set an improvement goal to deliver more value to your customer.</a:t>
            </a:r>
          </a:p>
          <a:p>
            <a:pPr>
              <a:lnSpc>
                <a:spcPct val="200000"/>
              </a:lnSpc>
            </a:pPr>
            <a:endParaRPr lang="en-US" sz="18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231813083"/>
      </p:ext>
    </p:extLst>
  </p:cSld>
  <p:clrMapOvr>
    <a:masterClrMapping/>
  </p:clrMapOvr>
  <p:transition spd="med" advClick="0">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Defining Your Process: The Use of Standards</a:t>
            </a:r>
            <a:endParaRPr lang="en-US" dirty="0"/>
          </a:p>
        </p:txBody>
      </p:sp>
      <p:sp>
        <p:nvSpPr>
          <p:cNvPr id="3" name="Content Placeholder 2"/>
          <p:cNvSpPr>
            <a:spLocks noGrp="1"/>
          </p:cNvSpPr>
          <p:nvPr>
            <p:ph idx="1"/>
          </p:nvPr>
        </p:nvSpPr>
        <p:spPr>
          <a:xfrm>
            <a:off x="152400" y="1066800"/>
            <a:ext cx="8839200" cy="5638800"/>
          </a:xfrm>
        </p:spPr>
        <p:txBody>
          <a:bodyPr>
            <a:normAutofit/>
          </a:bodyPr>
          <a:lstStyle/>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There must be clear standards in the framework for process improvement, which include a list of rules:</a:t>
            </a:r>
          </a:p>
          <a:p>
            <a:pPr lvl="2">
              <a:buFont typeface="Wingdings" pitchFamily="2" charset="2"/>
              <a:buChar char="v"/>
            </a:pPr>
            <a:r>
              <a:rPr lang="en-US" sz="1800" dirty="0" smtClean="0">
                <a:solidFill>
                  <a:schemeClr val="accent3">
                    <a:lumMod val="20000"/>
                    <a:lumOff val="80000"/>
                  </a:schemeClr>
                </a:solidFill>
              </a:rPr>
              <a:t>Start where you are. Keep doing things exactly as you’ve always been doing them.</a:t>
            </a:r>
          </a:p>
          <a:p>
            <a:pPr lvl="2">
              <a:buFont typeface="Wingdings" pitchFamily="2" charset="2"/>
              <a:buChar char="v"/>
            </a:pPr>
            <a:r>
              <a:rPr lang="en-US" sz="1800" dirty="0" smtClean="0">
                <a:solidFill>
                  <a:schemeClr val="accent3">
                    <a:lumMod val="20000"/>
                    <a:lumOff val="80000"/>
                  </a:schemeClr>
                </a:solidFill>
              </a:rPr>
              <a:t> </a:t>
            </a:r>
          </a:p>
          <a:p>
            <a:pPr lvl="2">
              <a:buFont typeface="Wingdings" pitchFamily="2" charset="2"/>
              <a:buChar char="v"/>
            </a:pPr>
            <a:r>
              <a:rPr lang="en-US" sz="1800" dirty="0" smtClean="0">
                <a:solidFill>
                  <a:schemeClr val="accent3">
                    <a:lumMod val="20000"/>
                    <a:lumOff val="80000"/>
                  </a:schemeClr>
                </a:solidFill>
              </a:rPr>
              <a:t>Identify and visualize the Value Stream. Make all workloads visible.</a:t>
            </a:r>
          </a:p>
          <a:p>
            <a:pPr lvl="2">
              <a:buFont typeface="Wingdings" pitchFamily="2" charset="2"/>
              <a:buChar char="v"/>
            </a:pPr>
            <a:r>
              <a:rPr lang="en-US" sz="1800" dirty="0" smtClean="0">
                <a:solidFill>
                  <a:schemeClr val="accent3">
                    <a:lumMod val="20000"/>
                    <a:lumOff val="80000"/>
                  </a:schemeClr>
                </a:solidFill>
              </a:rPr>
              <a:t> </a:t>
            </a:r>
          </a:p>
          <a:p>
            <a:pPr lvl="2">
              <a:buFont typeface="Wingdings" pitchFamily="2" charset="2"/>
              <a:buChar char="v"/>
            </a:pPr>
            <a:r>
              <a:rPr lang="en-US" sz="1800" dirty="0" smtClean="0">
                <a:solidFill>
                  <a:schemeClr val="accent3">
                    <a:lumMod val="20000"/>
                    <a:lumOff val="80000"/>
                  </a:schemeClr>
                </a:solidFill>
              </a:rPr>
              <a:t>Limit the work in progress (WIP) to the capacity of the system.</a:t>
            </a:r>
          </a:p>
          <a:p>
            <a:pPr lvl="2">
              <a:buFont typeface="Wingdings" pitchFamily="2" charset="2"/>
              <a:buChar char="v"/>
            </a:pPr>
            <a:r>
              <a:rPr lang="en-US" sz="1800" dirty="0" smtClean="0">
                <a:solidFill>
                  <a:schemeClr val="accent3">
                    <a:lumMod val="20000"/>
                    <a:lumOff val="80000"/>
                  </a:schemeClr>
                </a:solidFill>
              </a:rPr>
              <a:t> </a:t>
            </a:r>
          </a:p>
          <a:p>
            <a:pPr lvl="2">
              <a:buFont typeface="Wingdings" pitchFamily="2" charset="2"/>
              <a:buChar char="v"/>
            </a:pPr>
            <a:r>
              <a:rPr lang="en-US" sz="1800" dirty="0" smtClean="0">
                <a:solidFill>
                  <a:schemeClr val="accent3">
                    <a:lumMod val="20000"/>
                    <a:lumOff val="80000"/>
                  </a:schemeClr>
                </a:solidFill>
              </a:rPr>
              <a:t>Make policies explicit.</a:t>
            </a:r>
          </a:p>
          <a:p>
            <a:pPr lvl="2">
              <a:buFont typeface="Wingdings" pitchFamily="2" charset="2"/>
              <a:buChar char="v"/>
            </a:pPr>
            <a:r>
              <a:rPr lang="en-US" sz="1800" dirty="0" smtClean="0">
                <a:solidFill>
                  <a:schemeClr val="accent3">
                    <a:lumMod val="20000"/>
                    <a:lumOff val="80000"/>
                  </a:schemeClr>
                </a:solidFill>
              </a:rPr>
              <a:t> </a:t>
            </a:r>
          </a:p>
          <a:p>
            <a:pPr lvl="2">
              <a:buFont typeface="Wingdings" pitchFamily="2" charset="2"/>
              <a:buChar char="v"/>
            </a:pPr>
            <a:r>
              <a:rPr lang="en-US" sz="1800" dirty="0" smtClean="0">
                <a:solidFill>
                  <a:schemeClr val="accent3">
                    <a:lumMod val="20000"/>
                    <a:lumOff val="80000"/>
                  </a:schemeClr>
                </a:solidFill>
              </a:rPr>
              <a:t>Help the system flow and improve.</a:t>
            </a:r>
          </a:p>
          <a:p>
            <a:pPr>
              <a:lnSpc>
                <a:spcPct val="200000"/>
              </a:lnSpc>
              <a:buFont typeface="Wingdings" pitchFamily="2" charset="2"/>
              <a:buChar char="Ø"/>
            </a:pPr>
            <a:endParaRPr lang="en-US" sz="2000" dirty="0" smtClean="0">
              <a:solidFill>
                <a:schemeClr val="accent3">
                  <a:lumMod val="20000"/>
                  <a:lumOff val="80000"/>
                </a:schemeClr>
              </a:solidFill>
              <a:latin typeface="Arial" pitchFamily="34" charset="0"/>
              <a:cs typeface="Arial" pitchFamily="34" charset="0"/>
            </a:endParaRPr>
          </a:p>
          <a:p>
            <a:pPr>
              <a:lnSpc>
                <a:spcPct val="200000"/>
              </a:lnSpc>
              <a:buFont typeface="Wingdings" pitchFamily="2" charset="2"/>
              <a:buChar char="Ø"/>
            </a:pPr>
            <a:endParaRPr lang="en-US" sz="2000" dirty="0">
              <a:latin typeface="Arial" pitchFamily="34" charset="0"/>
              <a:cs typeface="Arial" pitchFamily="34" charset="0"/>
            </a:endParaRPr>
          </a:p>
        </p:txBody>
      </p:sp>
    </p:spTree>
    <p:extLst>
      <p:ext uri="{BB962C8B-B14F-4D97-AF65-F5344CB8AC3E}">
        <p14:creationId xmlns:p14="http://schemas.microsoft.com/office/powerpoint/2010/main" val="2859307173"/>
      </p:ext>
    </p:extLst>
  </p:cSld>
  <p:clrMapOvr>
    <a:masterClrMapping/>
  </p:clrMapOvr>
  <p:transition spd="med" advClick="0">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0"/>
            <a:ext cx="8229600" cy="685800"/>
          </a:xfrm>
        </p:spPr>
        <p:txBody>
          <a:bodyPr>
            <a:normAutofit fontScale="90000"/>
          </a:bodyPr>
          <a:lstStyle/>
          <a:p>
            <a:r>
              <a:rPr lang="en-US" dirty="0" smtClean="0"/>
              <a:t>The Use of Standards</a:t>
            </a:r>
            <a:endParaRPr lang="en-US" dirty="0"/>
          </a:p>
        </p:txBody>
      </p:sp>
      <p:sp>
        <p:nvSpPr>
          <p:cNvPr id="3" name="Content Placeholder 2"/>
          <p:cNvSpPr>
            <a:spLocks noGrp="1"/>
          </p:cNvSpPr>
          <p:nvPr>
            <p:ph sz="half" idx="1"/>
          </p:nvPr>
        </p:nvSpPr>
        <p:spPr>
          <a:xfrm>
            <a:off x="0" y="609600"/>
            <a:ext cx="8991600" cy="5943600"/>
          </a:xfrm>
        </p:spPr>
        <p:txBody>
          <a:bodyPr>
            <a:normAutofit fontScale="92500" lnSpcReduction="10000"/>
          </a:bodyPr>
          <a:lstStyle/>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The visibility of standards is crucial for process improvement.</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Visual charts, boards, standards, and reports make concrete the values of transparency, trust, ownership, empowerment, and more.</a:t>
            </a:r>
          </a:p>
          <a:p>
            <a:pPr>
              <a:lnSpc>
                <a:spcPct val="200000"/>
              </a:lnSpc>
              <a:buFont typeface="Wingdings" pitchFamily="2" charset="2"/>
              <a:buChar char="Ø"/>
            </a:pPr>
            <a:r>
              <a:rPr lang="en-US" sz="2200" dirty="0" smtClean="0">
                <a:solidFill>
                  <a:schemeClr val="accent3">
                    <a:lumMod val="20000"/>
                    <a:lumOff val="80000"/>
                  </a:schemeClr>
                </a:solidFill>
              </a:rPr>
              <a:t>Physical team boards are much better to any alternative for several reasons:</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Real visibility</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 Real Collaboration</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 Adaptability </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Peer pressure</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 Sense of ownership</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 Team identity </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Cognitive matters</a:t>
            </a:r>
            <a:endParaRPr lang="en-US" sz="1600" dirty="0">
              <a:solidFill>
                <a:schemeClr val="accent3">
                  <a:lumMod val="20000"/>
                  <a:lumOff val="80000"/>
                </a:schemeClr>
              </a:solidFill>
              <a:latin typeface="Arial" pitchFamily="34" charset="0"/>
              <a:cs typeface="Arial" pitchFamily="34" charset="0"/>
            </a:endParaRPr>
          </a:p>
        </p:txBody>
      </p:sp>
      <p:sp>
        <p:nvSpPr>
          <p:cNvPr id="5" name="Content Placeholder 4"/>
          <p:cNvSpPr>
            <a:spLocks noGrp="1"/>
          </p:cNvSpPr>
          <p:nvPr>
            <p:ph sz="half" idx="2"/>
          </p:nvPr>
        </p:nvSpPr>
        <p:spPr>
          <a:xfrm flipV="1">
            <a:off x="4648200" y="6126163"/>
            <a:ext cx="4038600" cy="731837"/>
          </a:xfrm>
        </p:spPr>
        <p:txBody>
          <a:bodyPr>
            <a:normAutofit fontScale="92500" lnSpcReduction="1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537580839"/>
      </p:ext>
    </p:extLst>
  </p:cSld>
  <p:clrMapOvr>
    <a:masterClrMapping/>
  </p:clrMapOvr>
  <p:transition spd="med" advClick="0">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990600"/>
          </a:xfrm>
        </p:spPr>
        <p:txBody>
          <a:bodyPr>
            <a:normAutofit fontScale="90000"/>
          </a:bodyPr>
          <a:lstStyle/>
          <a:p>
            <a:r>
              <a:rPr lang="en-US" dirty="0" smtClean="0"/>
              <a:t>Mapping and Visualizing the Value Stream</a:t>
            </a:r>
            <a:endParaRPr lang="en-US" dirty="0"/>
          </a:p>
        </p:txBody>
      </p:sp>
      <p:sp>
        <p:nvSpPr>
          <p:cNvPr id="3" name="Content Placeholder 2"/>
          <p:cNvSpPr>
            <a:spLocks noGrp="1"/>
          </p:cNvSpPr>
          <p:nvPr>
            <p:ph idx="1"/>
          </p:nvPr>
        </p:nvSpPr>
        <p:spPr>
          <a:xfrm>
            <a:off x="228600" y="914400"/>
            <a:ext cx="8458200" cy="5715000"/>
          </a:xfrm>
        </p:spPr>
        <p:txBody>
          <a:bodyPr>
            <a:normAutofit lnSpcReduction="10000"/>
          </a:bodyPr>
          <a:lstStyle/>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Mapping is the technique used to analyze and improve the flow of information or materials in production.</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Start at the delivery of your finished product and map backwards until you reach the moment where the order was placed.</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In doing this, it becomes possible to improve the cycle time, lead time, and flow efficiency.</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Making the value stream visible is a huge step toward Process Kaizen.</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The most urgent problems can be readily realized through visualization.</a:t>
            </a:r>
          </a:p>
          <a:p>
            <a:pPr>
              <a:lnSpc>
                <a:spcPct val="200000"/>
              </a:lnSpc>
              <a:buFont typeface="Wingdings" pitchFamily="2" charset="2"/>
              <a:buChar char="Ø"/>
            </a:pPr>
            <a:endParaRPr lang="en-US" sz="2000" dirty="0" smtClean="0">
              <a:solidFill>
                <a:schemeClr val="accent3">
                  <a:lumMod val="20000"/>
                  <a:lumOff val="80000"/>
                </a:schemeClr>
              </a:solidFill>
              <a:latin typeface="Arial" pitchFamily="34" charset="0"/>
              <a:cs typeface="Arial" pitchFamily="34" charset="0"/>
            </a:endParaRPr>
          </a:p>
          <a:p>
            <a:pPr>
              <a:lnSpc>
                <a:spcPct val="200000"/>
              </a:lnSpc>
              <a:buNone/>
            </a:pPr>
            <a:endParaRPr lang="en-US" sz="2000" dirty="0">
              <a:solidFill>
                <a:schemeClr val="accent3">
                  <a:lumMod val="20000"/>
                  <a:lumOff val="80000"/>
                </a:schemeClr>
              </a:solidFill>
              <a:latin typeface="Arial" pitchFamily="34" charset="0"/>
              <a:cs typeface="Arial" pitchFamily="34" charset="0"/>
            </a:endParaRPr>
          </a:p>
        </p:txBody>
      </p:sp>
    </p:spTree>
  </p:cSld>
  <p:clrMapOvr>
    <a:masterClrMapping/>
  </p:clrMapOvr>
  <p:transition spd="med" advClick="0">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Backlogs and Variations are Waste</a:t>
            </a:r>
            <a:endParaRPr lang="en-US" dirty="0"/>
          </a:p>
        </p:txBody>
      </p:sp>
      <p:sp>
        <p:nvSpPr>
          <p:cNvPr id="3" name="Content Placeholder 2"/>
          <p:cNvSpPr>
            <a:spLocks noGrp="1"/>
          </p:cNvSpPr>
          <p:nvPr>
            <p:ph idx="1"/>
          </p:nvPr>
        </p:nvSpPr>
        <p:spPr>
          <a:xfrm>
            <a:off x="152400" y="1066800"/>
            <a:ext cx="8839200" cy="5638800"/>
          </a:xfrm>
        </p:spPr>
        <p:txBody>
          <a:bodyPr>
            <a:normAutofit/>
          </a:bodyPr>
          <a:lstStyle/>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To remove waste in the product backlog, reduce the inventory the backlog holds.</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A big backlog means several bad things, the first one being an increase in lead time.</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Variation is at the root cause of almost all waste in manufacturing and business systems.</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Lean companies developed Heijunka devices to level workload and reduce variability. </a:t>
            </a:r>
          </a:p>
          <a:p>
            <a:pPr>
              <a:lnSpc>
                <a:spcPct val="200000"/>
              </a:lnSpc>
              <a:buFont typeface="Wingdings" pitchFamily="2" charset="2"/>
              <a:buChar char="Ø"/>
            </a:pPr>
            <a:endParaRPr lang="en-US" sz="2000" dirty="0">
              <a:solidFill>
                <a:schemeClr val="accent3">
                  <a:lumMod val="20000"/>
                  <a:lumOff val="80000"/>
                </a:schemeClr>
              </a:solidFill>
              <a:latin typeface="Arial" pitchFamily="34" charset="0"/>
              <a:cs typeface="Arial" pitchFamily="34" charset="0"/>
            </a:endParaRPr>
          </a:p>
        </p:txBody>
      </p:sp>
    </p:spTree>
  </p:cSld>
  <p:clrMapOvr>
    <a:masterClrMapping/>
  </p:clrMapOvr>
  <p:transition spd="med" advClick="0">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84238"/>
          </a:xfrm>
        </p:spPr>
        <p:txBody>
          <a:bodyPr/>
          <a:lstStyle/>
          <a:p>
            <a:r>
              <a:rPr lang="en-US" dirty="0" smtClean="0"/>
              <a:t>Addressing Bottlenecks</a:t>
            </a:r>
            <a:endParaRPr lang="en-US" dirty="0"/>
          </a:p>
        </p:txBody>
      </p:sp>
      <p:sp>
        <p:nvSpPr>
          <p:cNvPr id="3" name="Content Placeholder 2"/>
          <p:cNvSpPr>
            <a:spLocks noGrp="1"/>
          </p:cNvSpPr>
          <p:nvPr>
            <p:ph idx="1"/>
          </p:nvPr>
        </p:nvSpPr>
        <p:spPr>
          <a:xfrm>
            <a:off x="152400" y="990600"/>
            <a:ext cx="8839200" cy="5715000"/>
          </a:xfrm>
        </p:spPr>
        <p:txBody>
          <a:bodyPr>
            <a:normAutofit/>
          </a:bodyPr>
          <a:lstStyle/>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After mapping and visualizing the value stream, bottlenecks can easily be detected.</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The strategy of the ‘five whys’  recommends asking why at least five times to get closer to the root causes of their problems.</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In addressing the bottlenecks, three strategies are imperative, which include: </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exploitation</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 subordination</a:t>
            </a:r>
          </a:p>
          <a:p>
            <a:pPr lvl="1">
              <a:lnSpc>
                <a:spcPct val="200000"/>
              </a:lnSpc>
              <a:buFont typeface="Wingdings" pitchFamily="2" charset="2"/>
              <a:buChar char="v"/>
            </a:pPr>
            <a:r>
              <a:rPr lang="en-US" sz="1600" dirty="0" smtClean="0">
                <a:solidFill>
                  <a:schemeClr val="accent3">
                    <a:lumMod val="20000"/>
                    <a:lumOff val="80000"/>
                  </a:schemeClr>
                </a:solidFill>
                <a:latin typeface="Arial" pitchFamily="34" charset="0"/>
                <a:cs typeface="Arial" pitchFamily="34" charset="0"/>
              </a:rPr>
              <a:t>elevation</a:t>
            </a:r>
          </a:p>
          <a:p>
            <a:pPr>
              <a:lnSpc>
                <a:spcPct val="200000"/>
              </a:lnSpc>
              <a:buFont typeface="Wingdings" pitchFamily="2" charset="2"/>
              <a:buChar char="Ø"/>
            </a:pPr>
            <a:endParaRPr lang="en-US" sz="2000" dirty="0">
              <a:solidFill>
                <a:schemeClr val="accent3">
                  <a:lumMod val="20000"/>
                  <a:lumOff val="80000"/>
                </a:schemeClr>
              </a:solidFill>
              <a:latin typeface="Arial" pitchFamily="34" charset="0"/>
              <a:cs typeface="Arial" pitchFamily="34" charset="0"/>
            </a:endParaRPr>
          </a:p>
        </p:txBody>
      </p:sp>
    </p:spTree>
  </p:cSld>
  <p:clrMapOvr>
    <a:masterClrMapping/>
  </p:clrMapOvr>
  <p:transition spd="med" advClick="0">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838200"/>
            <a:ext cx="8991600" cy="5867400"/>
          </a:xfrm>
        </p:spPr>
        <p:txBody>
          <a:bodyPr>
            <a:normAutofit fontScale="92500" lnSpcReduction="10000"/>
          </a:bodyPr>
          <a:lstStyle/>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Lean and Agile companies start with purpose and understanding of value from customers’ perspectives.</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The next step to improving your process is actually defining your current process through a set of standards. </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value stream visualization and mapping then follows.</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Kaizen companies must make sure there is a defined process for pointing out issues that need to be improved.</a:t>
            </a:r>
          </a:p>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Finally, when it comes to the improvement of your Agile process, make sure you understand the underlying reasons for every role, practice, process, or artifact. </a:t>
            </a:r>
            <a:endParaRPr lang="en-US" sz="2000" dirty="0">
              <a:solidFill>
                <a:schemeClr val="accent3">
                  <a:lumMod val="20000"/>
                  <a:lumOff val="80000"/>
                </a:schemeClr>
              </a:solidFill>
              <a:latin typeface="Arial" pitchFamily="34" charset="0"/>
              <a:cs typeface="Arial" pitchFamily="34" charset="0"/>
            </a:endParaRPr>
          </a:p>
        </p:txBody>
      </p:sp>
    </p:spTree>
  </p:cSld>
  <p:clrMapOvr>
    <a:masterClrMapping/>
  </p:clrMapOvr>
  <p:transition spd="med" advClick="0">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References</a:t>
            </a:r>
            <a:endParaRPr lang="en-US" dirty="0"/>
          </a:p>
        </p:txBody>
      </p:sp>
      <p:sp>
        <p:nvSpPr>
          <p:cNvPr id="3" name="Content Placeholder 2"/>
          <p:cNvSpPr>
            <a:spLocks noGrp="1"/>
          </p:cNvSpPr>
          <p:nvPr>
            <p:ph idx="1"/>
          </p:nvPr>
        </p:nvSpPr>
        <p:spPr>
          <a:xfrm>
            <a:off x="152400" y="685800"/>
            <a:ext cx="8839200" cy="5867400"/>
          </a:xfrm>
        </p:spPr>
        <p:txBody>
          <a:bodyPr>
            <a:normAutofit/>
          </a:bodyPr>
          <a:lstStyle/>
          <a:p>
            <a:pPr>
              <a:lnSpc>
                <a:spcPct val="200000"/>
              </a:lnSpc>
              <a:buFont typeface="Wingdings" pitchFamily="2" charset="2"/>
              <a:buChar char="Ø"/>
            </a:pPr>
            <a:r>
              <a:rPr lang="en-US" sz="2000" dirty="0" smtClean="0">
                <a:solidFill>
                  <a:schemeClr val="accent3">
                    <a:lumMod val="20000"/>
                    <a:lumOff val="80000"/>
                  </a:schemeClr>
                </a:solidFill>
                <a:latin typeface="Arial" pitchFamily="34" charset="0"/>
                <a:cs typeface="Arial" pitchFamily="34" charset="0"/>
              </a:rPr>
              <a:t>Medinilla, Á. (2014). Process Kaizen. In Agile Kaizen (pp. 85-119). Springer, Berlin, Heidelberg.</a:t>
            </a:r>
            <a:endParaRPr lang="en-US" sz="2000" dirty="0">
              <a:solidFill>
                <a:schemeClr val="accent3">
                  <a:lumMod val="20000"/>
                  <a:lumOff val="80000"/>
                </a:schemeClr>
              </a:solidFill>
              <a:latin typeface="Arial" pitchFamily="34" charset="0"/>
              <a:cs typeface="Arial" pitchFamily="34" charset="0"/>
            </a:endParaRPr>
          </a:p>
        </p:txBody>
      </p:sp>
    </p:spTree>
  </p:cSld>
  <p:clrMapOvr>
    <a:masterClrMapping/>
  </p:clrMapOvr>
  <p:transition spd="med" advClick="0">
    <p:wipe di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1801</TotalTime>
  <Words>2231</Words>
  <Application>Microsoft Office PowerPoint</Application>
  <PresentationFormat>On-screen Show (4:3)</PresentationFormat>
  <Paragraphs>98</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Chapter 5- Process Kaizen </vt:lpstr>
      <vt:lpstr>Process Improvement</vt:lpstr>
      <vt:lpstr>Defining Your Process: The Use of Standards</vt:lpstr>
      <vt:lpstr>The Use of Standards</vt:lpstr>
      <vt:lpstr>Mapping and Visualizing the Value Stream</vt:lpstr>
      <vt:lpstr>Backlogs and Variations are Waste</vt:lpstr>
      <vt:lpstr>Addressing Bottlenecks</vt:lpstr>
      <vt:lpstr>Conclusion</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 270 UNIT 6</dc:title>
  <cp:lastModifiedBy>Simon</cp:lastModifiedBy>
  <cp:revision>114</cp:revision>
  <dcterms:created xsi:type="dcterms:W3CDTF">2014-11-19T22:27:10Z</dcterms:created>
  <dcterms:modified xsi:type="dcterms:W3CDTF">2019-04-24T16:27:15Z</dcterms:modified>
</cp:coreProperties>
</file>